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9" r:id="rId2"/>
    <p:sldId id="258" r:id="rId3"/>
    <p:sldId id="281" r:id="rId4"/>
    <p:sldId id="261" r:id="rId5"/>
    <p:sldId id="263" r:id="rId6"/>
    <p:sldId id="283" r:id="rId7"/>
    <p:sldId id="284" r:id="rId8"/>
    <p:sldId id="285" r:id="rId9"/>
    <p:sldId id="286" r:id="rId10"/>
    <p:sldId id="287" r:id="rId11"/>
    <p:sldId id="260" r:id="rId12"/>
    <p:sldId id="262" r:id="rId13"/>
    <p:sldId id="278" r:id="rId14"/>
    <p:sldId id="288" r:id="rId15"/>
    <p:sldId id="264" r:id="rId16"/>
    <p:sldId id="266" r:id="rId17"/>
    <p:sldId id="271" r:id="rId18"/>
    <p:sldId id="273" r:id="rId19"/>
    <p:sldId id="274" r:id="rId20"/>
    <p:sldId id="268" r:id="rId21"/>
    <p:sldId id="269" r:id="rId22"/>
    <p:sldId id="282" r:id="rId23"/>
    <p:sldId id="267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4FF"/>
    <a:srgbClr val="CCECFF"/>
    <a:srgbClr val="A3FFFF"/>
    <a:srgbClr val="03A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>
      <p:cViewPr>
        <p:scale>
          <a:sx n="130" d="100"/>
          <a:sy n="130" d="100"/>
        </p:scale>
        <p:origin x="-5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D5F71-08A8-4071-BD3D-6CC2106E9566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D2486-98CE-483D-AA91-D47CE26F4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19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F71B-BA1C-4D87-9093-B5DF02F8B6B5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3B7E-E87A-4834-B58E-C042F6E52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8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3B7E-E87A-4834-B58E-C042F6E524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7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3B7E-E87A-4834-B58E-C042F6E52436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7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3B7E-E87A-4834-B58E-C042F6E5243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04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3B7E-E87A-4834-B58E-C042F6E5243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51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3B7E-E87A-4834-B58E-C042F6E5243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1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03B7E-E87A-4834-B58E-C042F6E5243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5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828800"/>
            <a:ext cx="6781800" cy="3124199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953000"/>
            <a:ext cx="6781800" cy="4572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5" descr="See the source 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1936378" cy="13716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228784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3337184" y="3367489"/>
            <a:ext cx="4892416" cy="1377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5867400"/>
            <a:ext cx="1066800" cy="365125"/>
          </a:xfrm>
        </p:spPr>
        <p:txBody>
          <a:bodyPr/>
          <a:lstStyle>
            <a:lvl1pPr algn="l">
              <a:defRPr/>
            </a:lvl1pPr>
          </a:lstStyle>
          <a:p>
            <a:fld id="{5C4D8200-9AF0-4126-98BB-4B73E863B434}" type="datetimeFigureOut">
              <a:rPr lang="en-GB" smtClean="0"/>
              <a:pPr/>
              <a:t>07/09/18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5486400"/>
            <a:ext cx="38100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5867400"/>
            <a:ext cx="990600" cy="365125"/>
          </a:xfrm>
        </p:spPr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 descr="All-Wales-Schools-Liaison-Core-Programme-Logo-2015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3" y="5469429"/>
            <a:ext cx="1143000" cy="1388571"/>
          </a:xfrm>
          <a:prstGeom prst="rect">
            <a:avLst/>
          </a:prstGeom>
        </p:spPr>
      </p:pic>
      <p:pic>
        <p:nvPicPr>
          <p:cNvPr id="21" name="Picture 20" descr="Battenburg-t-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7401"/>
            <a:ext cx="431999" cy="431999"/>
          </a:xfrm>
          <a:prstGeom prst="rect">
            <a:avLst/>
          </a:prstGeom>
        </p:spPr>
      </p:pic>
      <p:pic>
        <p:nvPicPr>
          <p:cNvPr id="22" name="Picture 21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23" y="6197401"/>
            <a:ext cx="1007998" cy="431999"/>
          </a:xfrm>
          <a:prstGeom prst="rect">
            <a:avLst/>
          </a:prstGeom>
        </p:spPr>
      </p:pic>
      <p:pic>
        <p:nvPicPr>
          <p:cNvPr id="23" name="Picture 22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44" y="6197401"/>
            <a:ext cx="1007998" cy="431999"/>
          </a:xfrm>
          <a:prstGeom prst="rect">
            <a:avLst/>
          </a:prstGeom>
        </p:spPr>
      </p:pic>
      <p:pic>
        <p:nvPicPr>
          <p:cNvPr id="24" name="Picture 23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64" y="6197401"/>
            <a:ext cx="1007998" cy="431999"/>
          </a:xfrm>
          <a:prstGeom prst="rect">
            <a:avLst/>
          </a:prstGeom>
        </p:spPr>
      </p:pic>
      <p:pic>
        <p:nvPicPr>
          <p:cNvPr id="25" name="Picture 24" descr="Battenburg-t-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84" y="6197401"/>
            <a:ext cx="1007998" cy="431999"/>
          </a:xfrm>
          <a:prstGeom prst="rect">
            <a:avLst/>
          </a:prstGeom>
        </p:spPr>
      </p:pic>
      <p:pic>
        <p:nvPicPr>
          <p:cNvPr id="26" name="Picture 25" descr="Battenburg-t-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1" y="6197401"/>
            <a:ext cx="431999" cy="431999"/>
          </a:xfrm>
          <a:prstGeom prst="rect">
            <a:avLst/>
          </a:prstGeom>
        </p:spPr>
      </p:pic>
      <p:pic>
        <p:nvPicPr>
          <p:cNvPr id="33" name="Picture 32" descr="Crest_GWP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1" y="5894354"/>
            <a:ext cx="760101" cy="864000"/>
          </a:xfrm>
          <a:prstGeom prst="rect">
            <a:avLst/>
          </a:prstGeom>
        </p:spPr>
      </p:pic>
      <p:pic>
        <p:nvPicPr>
          <p:cNvPr id="34" name="Picture 33" descr="Crest_SWP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82" y="5917800"/>
            <a:ext cx="760101" cy="864000"/>
          </a:xfrm>
          <a:prstGeom prst="rect">
            <a:avLst/>
          </a:prstGeom>
        </p:spPr>
      </p:pic>
      <p:pic>
        <p:nvPicPr>
          <p:cNvPr id="35" name="Picture 34" descr="Crest_NWP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22" y="5917800"/>
            <a:ext cx="760101" cy="864000"/>
          </a:xfrm>
          <a:prstGeom prst="rect">
            <a:avLst/>
          </a:prstGeom>
        </p:spPr>
      </p:pic>
      <p:pic>
        <p:nvPicPr>
          <p:cNvPr id="36" name="Picture 35" descr="Crest_DPP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42" y="5917800"/>
            <a:ext cx="760101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98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98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200-9AF0-4126-98BB-4B73E863B434}" type="datetimeFigureOut">
              <a:rPr lang="en-GB" smtClean="0"/>
              <a:t>07/09/18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8FBB-53B6-443F-9B30-ED6387DEE9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C4D8200-9AF0-4126-98BB-4B73E863B434}" type="datetimeFigureOut">
              <a:rPr lang="en-GB" smtClean="0"/>
              <a:pPr/>
              <a:t>07/09/18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53200"/>
            <a:ext cx="4495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595959"/>
                </a:solidFill>
                <a:latin typeface="Century Gothic"/>
                <a:cs typeface="Century Gothic"/>
              </a:defRPr>
            </a:lvl1pPr>
          </a:lstStyle>
          <a:p>
            <a:endParaRPr lang="en-GB" sz="1800" dirty="0" smtClean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7" name="hl" descr=" 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50" b="0" i="0" u="none" baseline="0" smtClean="0">
                <a:solidFill>
                  <a:srgbClr val="000000"/>
                </a:solidFill>
                <a:latin typeface="Century Gothic"/>
                <a:cs typeface="Century Gothic"/>
              </a:rPr>
              <a:t> </a:t>
            </a:r>
            <a:endParaRPr lang="en-GB" sz="850" b="0" i="0" u="none" baseline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5791568"/>
            <a:ext cx="1600937" cy="10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26C78FBB-53B6-443F-9B30-ED6387DEE91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2" name="Picture 21" descr="Battenburg-t-47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57728" y="3210127"/>
            <a:ext cx="6858000" cy="437745"/>
          </a:xfrm>
          <a:prstGeom prst="rect">
            <a:avLst/>
          </a:prstGeom>
        </p:spPr>
      </p:pic>
      <p:pic>
        <p:nvPicPr>
          <p:cNvPr id="23" name="Picture 22" descr="All-Wales-Schools-Liaison-Core-Programme-Logo-2015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47143"/>
            <a:ext cx="914400" cy="1110857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057400" y="6172200"/>
            <a:ext cx="541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800" noProof="0" smtClean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Peidiwch â chamu at </a:t>
            </a:r>
            <a:r>
              <a:rPr lang="cy-GB" sz="1800" b="1" noProof="0" smtClean="0"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seiberdroseddu…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hoolbeat.cymru/ffilm-seiberdroseddu" TargetMode="External"/><Relationship Id="rId3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y-GB" dirty="0" smtClean="0"/>
              <a:t>Peidiwch â Chamu at Seiber Droseddu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Don’t Cross the </a:t>
            </a:r>
            <a:r>
              <a:rPr lang="en-GB" dirty="0" smtClean="0">
                <a:solidFill>
                  <a:schemeClr val="tx1"/>
                </a:solidFill>
              </a:rPr>
              <a:t>Line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to </a:t>
            </a:r>
            <a:r>
              <a:rPr lang="en-GB" dirty="0">
                <a:solidFill>
                  <a:schemeClr val="tx1"/>
                </a:solidFill>
              </a:rPr>
              <a:t>Cyber Crime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y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Adnodd 1</a:t>
            </a:r>
            <a:r>
              <a:rPr lang="en-GB" dirty="0" smtClean="0"/>
              <a:t> </a:t>
            </a:r>
            <a:r>
              <a:rPr lang="en-GB" dirty="0"/>
              <a:t>— Resource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70736"/>
            <a:ext cx="9144000" cy="1353264"/>
            <a:chOff x="0" y="170736"/>
            <a:chExt cx="9116291" cy="1297845"/>
          </a:xfrm>
        </p:grpSpPr>
        <p:pic>
          <p:nvPicPr>
            <p:cNvPr id="5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1856" y="172328"/>
              <a:ext cx="2286000" cy="1285247"/>
            </a:xfrm>
            <a:prstGeom prst="rect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6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9957" y="172328"/>
              <a:ext cx="2286000" cy="1285247"/>
            </a:xfrm>
            <a:prstGeom prst="rect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72329"/>
              <a:ext cx="2304058" cy="1295400"/>
            </a:xfrm>
            <a:prstGeom prst="rect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29799" y="170736"/>
              <a:ext cx="2286492" cy="1297845"/>
            </a:xfrm>
            <a:prstGeom prst="rect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9875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ular Callout 16"/>
          <p:cNvSpPr/>
          <p:nvPr/>
        </p:nvSpPr>
        <p:spPr>
          <a:xfrm>
            <a:off x="1130300" y="838200"/>
            <a:ext cx="7556500" cy="3505200"/>
          </a:xfrm>
          <a:prstGeom prst="wedgeRoundRectCallout">
            <a:avLst>
              <a:gd name="adj1" fmla="val -54570"/>
              <a:gd name="adj2" fmla="val 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6000" b="1" smtClean="0">
                <a:latin typeface="Century Gothic" panose="020B0502020202020204" pitchFamily="34" charset="0"/>
              </a:rPr>
              <a:t>Mae rhai agweddau ar seiberdroseddu yn ddiniwed.</a:t>
            </a:r>
            <a:endParaRPr lang="cy-GB" sz="6000" b="1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398" y="4648200"/>
            <a:ext cx="2779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Cytuno </a:t>
            </a:r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neu</a:t>
            </a:r>
          </a:p>
          <a:p>
            <a:pPr algn="ctr"/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Anghytuno</a:t>
            </a:r>
          </a:p>
        </p:txBody>
      </p:sp>
    </p:spTree>
    <p:extLst>
      <p:ext uri="{BB962C8B-B14F-4D97-AF65-F5344CB8AC3E}">
        <p14:creationId xmlns:p14="http://schemas.microsoft.com/office/powerpoint/2010/main" val="296126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99"/>
          <a:stretch/>
        </p:blipFill>
        <p:spPr>
          <a:xfrm flipH="1">
            <a:off x="609600" y="1143000"/>
            <a:ext cx="2795587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y-GB" smtClean="0">
                <a:latin typeface="Century Gothic" panose="020B0502020202020204" pitchFamily="34" charset="0"/>
              </a:rPr>
              <a:t>Cyflawnir</a:t>
            </a:r>
            <a:r>
              <a:rPr lang="cy-GB" b="1" smtClean="0">
                <a:latin typeface="Century Gothic" panose="020B0502020202020204" pitchFamily="34" charset="0"/>
              </a:rPr>
              <a:t> seiberdroseddu…</a:t>
            </a:r>
            <a:endParaRPr lang="cy-GB" b="1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b="2953"/>
          <a:stretch/>
        </p:blipFill>
        <p:spPr bwMode="auto">
          <a:xfrm flipH="1">
            <a:off x="5978981" y="3733800"/>
            <a:ext cx="3165019" cy="235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781" y="1722437"/>
            <a:ext cx="5755819" cy="414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y-GB" sz="4000" smtClean="0">
                <a:latin typeface="Century Gothic" pitchFamily="34" charset="0"/>
              </a:rPr>
              <a:t>pan gaiff dyfeisiau digidol eu defnyddio yn anghyfreithlon yn erbyn pobl a systemau eraill.</a:t>
            </a:r>
            <a:endParaRPr lang="cy-GB" sz="40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2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sz="3600" b="1" smtClean="0">
                <a:latin typeface="Century Gothic" panose="020B0502020202020204" pitchFamily="34" charset="0"/>
              </a:rPr>
              <a:t>Peidiwch â Chamu at Seiberdroseddu</a:t>
            </a:r>
            <a:endParaRPr lang="cy-GB" sz="3600" b="1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y-GB" u="sng" smtClean="0">
                <a:hlinkClick r:id="rId2"/>
              </a:rPr>
              <a:t>schoolbeat.cymru/ffilm-seiberdroseddu</a:t>
            </a:r>
            <a:endParaRPr lang="cy-GB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 descr="vlcsnap-2018-09-07-12h22m54s4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2362200"/>
            <a:ext cx="6028267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792162"/>
          </a:xfrm>
        </p:spPr>
        <p:txBody>
          <a:bodyPr>
            <a:normAutofit/>
          </a:bodyPr>
          <a:lstStyle/>
          <a:p>
            <a:r>
              <a:rPr lang="cy-GB" b="1" smtClean="0">
                <a:latin typeface="Century Gothic" panose="020B0502020202020204" pitchFamily="34" charset="0"/>
              </a:rPr>
              <a:t>Gweithgaredd Jig-so</a:t>
            </a:r>
            <a:endParaRPr lang="cy-GB" b="1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799" y="1028700"/>
            <a:ext cx="7545081" cy="5143500"/>
            <a:chOff x="1066799" y="1028700"/>
            <a:chExt cx="7545081" cy="5143500"/>
          </a:xfrm>
        </p:grpSpPr>
        <p:pic>
          <p:nvPicPr>
            <p:cNvPr id="17" name="Picture 16" descr="Image result for colour jigsaw template"/>
            <p:cNvPicPr/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799" y="1028700"/>
              <a:ext cx="7545081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902" y="2971800"/>
              <a:ext cx="2428154" cy="1295400"/>
            </a:xfrm>
            <a:prstGeom prst="ellipse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2352838" y="2243436"/>
              <a:ext cx="95410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cy-GB" sz="2400" b="1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Pwy?</a:t>
              </a:r>
              <a:endParaRPr lang="cy-GB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0" y="2040097"/>
              <a:ext cx="232091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cy-GB" sz="2400" b="1" spc="-10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Beth </a:t>
              </a:r>
              <a:br>
                <a:rPr lang="cy-GB" sz="2400" b="1" spc="-10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cy-GB" sz="2400" b="1" spc="-100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ddigwyddodd?</a:t>
              </a:r>
              <a:endParaRPr lang="cy-GB" sz="2400" b="1" spc="-1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19800" y="1695794"/>
              <a:ext cx="1905000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y-GB" sz="2300" b="1" spc="-10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Pryd cafodd</a:t>
              </a:r>
              <a:br>
                <a:rPr lang="cy-GB" sz="2300" b="1" spc="-10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cy-GB" sz="2300" b="1" spc="-10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y</a:t>
              </a:r>
              <a:br>
                <a:rPr lang="cy-GB" sz="2300" b="1" spc="-10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cy-GB" sz="2300" b="1" spc="-10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dewis</a:t>
              </a:r>
              <a:br>
                <a:rPr lang="cy-GB" sz="2300" b="1" spc="-10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cy-GB" sz="2300" b="1" spc="-10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anghywir</a:t>
              </a:r>
              <a:br>
                <a:rPr lang="cy-GB" sz="2300" b="1" spc="-10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cy-GB" sz="2300" b="1" spc="-10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ei wneud?</a:t>
              </a:r>
              <a:endParaRPr lang="cy-GB" sz="2300" b="1" spc="-10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44427" y="4431046"/>
              <a:ext cx="207512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cy-GB" sz="2200" b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Beth</a:t>
              </a:r>
              <a:br>
                <a:rPr lang="cy-GB" sz="2200" b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cy-GB" sz="2200" b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oedd y</a:t>
              </a:r>
              <a:br>
                <a:rPr lang="cy-GB" sz="2200" b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cy-GB" sz="2200" b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canlyniadau?</a:t>
              </a:r>
              <a:endParaRPr lang="cy-GB" sz="2200" b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30733" y="4362501"/>
              <a:ext cx="1936667" cy="11541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cy-GB" sz="2300" b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Pryd torrodd</a:t>
              </a:r>
              <a:br>
                <a:rPr lang="cy-GB" sz="2300" b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cy-GB" sz="2300" b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ef y</a:t>
              </a:r>
              <a:br>
                <a:rPr lang="cy-GB" sz="2300" b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cy-GB" sz="2300" b="1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Gyfraith?</a:t>
              </a:r>
              <a:endParaRPr lang="cy-GB" sz="2300" b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77046" y="4419600"/>
              <a:ext cx="1105690" cy="4462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y-GB" sz="2300" b="1" smtClean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rPr>
                <a:t>Pam?</a:t>
              </a:r>
              <a:endParaRPr lang="cy-GB" sz="23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82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384" y="350837"/>
            <a:ext cx="8536615" cy="6507163"/>
          </a:xfrm>
          <a:solidFill>
            <a:srgbClr val="E1F4FF"/>
          </a:solidFill>
        </p:spPr>
        <p:txBody>
          <a:bodyPr>
            <a:normAutofit fontScale="47500" lnSpcReduction="20000"/>
          </a:bodyPr>
          <a:lstStyle/>
          <a:p>
            <a:pPr marL="0" indent="0" fontAlgn="t">
              <a:buNone/>
            </a:pPr>
            <a:r>
              <a:rPr lang="cy-GB" b="1" u="sng" smtClean="0">
                <a:latin typeface="Century Gothic" panose="020B0502020202020204" pitchFamily="34" charset="0"/>
              </a:rPr>
              <a:t>Pwy?</a:t>
            </a:r>
          </a:p>
          <a:p>
            <a:pPr marL="0" indent="0" fontAlgn="t">
              <a:buNone/>
            </a:pPr>
            <a:r>
              <a:rPr lang="cy-GB" smtClean="0">
                <a:latin typeface="Century Gothic" panose="020B0502020202020204" pitchFamily="34" charset="0"/>
              </a:rPr>
              <a:t>Roedd Jack yn chwarae gemau ar-lein gyda’i ffrindiau.</a:t>
            </a:r>
          </a:p>
          <a:p>
            <a:pPr marL="0" indent="0" fontAlgn="t">
              <a:buNone/>
            </a:pPr>
            <a:endParaRPr lang="cy-GB" smtClean="0">
              <a:latin typeface="Century Gothic" panose="020B0502020202020204" pitchFamily="34" charset="0"/>
            </a:endParaRPr>
          </a:p>
          <a:p>
            <a:pPr marL="0" indent="0" fontAlgn="t">
              <a:buNone/>
            </a:pPr>
            <a:r>
              <a:rPr lang="cy-GB" b="1" u="sng" smtClean="0">
                <a:latin typeface="Century Gothic" panose="020B0502020202020204" pitchFamily="34" charset="0"/>
              </a:rPr>
              <a:t>Beth ddigwyddodd?</a:t>
            </a:r>
          </a:p>
          <a:p>
            <a:pPr marL="0" indent="0" fontAlgn="t">
              <a:buNone/>
            </a:pPr>
            <a:r>
              <a:rPr lang="cy-GB" smtClean="0">
                <a:latin typeface="Century Gothic" panose="020B0502020202020204" pitchFamily="34" charset="0"/>
              </a:rPr>
              <a:t>Cyflawnodd Jack seiberdrosedd.</a:t>
            </a:r>
          </a:p>
          <a:p>
            <a:pPr marL="0" indent="0" fontAlgn="t">
              <a:buNone/>
            </a:pPr>
            <a:endParaRPr lang="cy-GB" smtClean="0">
              <a:latin typeface="Century Gothic" panose="020B0502020202020204" pitchFamily="34" charset="0"/>
            </a:endParaRPr>
          </a:p>
          <a:p>
            <a:pPr marL="0" indent="0" fontAlgn="t">
              <a:buNone/>
            </a:pPr>
            <a:r>
              <a:rPr lang="cy-GB" b="1" u="sng" smtClean="0">
                <a:latin typeface="Century Gothic" panose="020B0502020202020204" pitchFamily="34" charset="0"/>
              </a:rPr>
              <a:t>Pryd cafodd y dewis anghywir ei wneud?</a:t>
            </a:r>
          </a:p>
          <a:p>
            <a:pPr marL="0" indent="0" fontAlgn="t">
              <a:buNone/>
            </a:pPr>
            <a:r>
              <a:rPr lang="cy-GB" smtClean="0">
                <a:latin typeface="Century Gothic" panose="020B0502020202020204" pitchFamily="34" charset="0"/>
              </a:rPr>
              <a:t>Dewisodd Jack dwyllo er mwyn trechu’r system.  Roedd popeth yn ymwneud â thorri’r cod.</a:t>
            </a:r>
          </a:p>
          <a:p>
            <a:pPr marL="0" indent="0" fontAlgn="t">
              <a:buNone/>
            </a:pPr>
            <a:r>
              <a:rPr lang="cy-GB" smtClean="0">
                <a:latin typeface="Century Gothic" panose="020B0502020202020204" pitchFamily="34" charset="0"/>
              </a:rPr>
              <a:t>Ymunodd Jack ag ystafelloedd sgwrsio lle dysgodd driciau gan bobl oedd yn debyg iddo fe.</a:t>
            </a:r>
          </a:p>
          <a:p>
            <a:pPr marL="0" indent="0" fontAlgn="t">
              <a:buNone/>
            </a:pPr>
            <a:endParaRPr lang="cy-GB" smtClean="0">
              <a:latin typeface="Century Gothic" panose="020B0502020202020204" pitchFamily="34" charset="0"/>
            </a:endParaRPr>
          </a:p>
          <a:p>
            <a:pPr marL="0" indent="0" fontAlgn="t">
              <a:buNone/>
            </a:pPr>
            <a:r>
              <a:rPr lang="cy-GB" b="1" u="sng" smtClean="0">
                <a:latin typeface="Century Gothic" panose="020B0502020202020204" pitchFamily="34" charset="0"/>
              </a:rPr>
              <a:t>Pam?</a:t>
            </a:r>
          </a:p>
          <a:p>
            <a:pPr marL="0" indent="0" fontAlgn="t">
              <a:buNone/>
            </a:pPr>
            <a:r>
              <a:rPr lang="cy-GB" smtClean="0">
                <a:latin typeface="Century Gothic" panose="020B0502020202020204" pitchFamily="34" charset="0"/>
              </a:rPr>
              <a:t>Daeth Jack yn gaeth i gemau ar-lein. </a:t>
            </a:r>
          </a:p>
          <a:p>
            <a:pPr marL="0" indent="0" fontAlgn="t">
              <a:buNone/>
            </a:pPr>
            <a:r>
              <a:rPr lang="cy-GB" smtClean="0">
                <a:latin typeface="Century Gothic" panose="020B0502020202020204" pitchFamily="34" charset="0"/>
              </a:rPr>
              <a:t>Roedd Jack yn credu na fyddai’n cael ei ddarganfod.</a:t>
            </a:r>
          </a:p>
          <a:p>
            <a:pPr marL="0" indent="0" fontAlgn="t">
              <a:buNone/>
            </a:pPr>
            <a:endParaRPr lang="cy-GB" smtClean="0">
              <a:latin typeface="Century Gothic" panose="020B0502020202020204" pitchFamily="34" charset="0"/>
            </a:endParaRPr>
          </a:p>
          <a:p>
            <a:pPr marL="0" indent="0" fontAlgn="t">
              <a:buNone/>
            </a:pPr>
            <a:r>
              <a:rPr lang="cy-GB" b="1" u="sng" smtClean="0">
                <a:latin typeface="Century Gothic" panose="020B0502020202020204" pitchFamily="34" charset="0"/>
              </a:rPr>
              <a:t>Pryd torrodd ef y gyfraith?</a:t>
            </a:r>
          </a:p>
          <a:p>
            <a:pPr marL="0" indent="0" fontAlgn="t">
              <a:buNone/>
            </a:pPr>
            <a:r>
              <a:rPr lang="cy-GB" smtClean="0">
                <a:solidFill>
                  <a:srgbClr val="FF0000"/>
                </a:solidFill>
                <a:latin typeface="Century Gothic" panose="020B0502020202020204" pitchFamily="34" charset="0"/>
              </a:rPr>
              <a:t>Defnyddiodd Jack gyfrinair ei ffrind i brynu bwledi a chetris ar gyfer gêm.</a:t>
            </a:r>
          </a:p>
          <a:p>
            <a:pPr marL="0" indent="0" fontAlgn="t">
              <a:buNone/>
            </a:pPr>
            <a:r>
              <a:rPr lang="cy-GB" smtClean="0">
                <a:latin typeface="Century Gothic" panose="020B0502020202020204" pitchFamily="34" charset="0"/>
              </a:rPr>
              <a:t>Tra ei fod ar-lein, gwnaeth Jack ddwyn aur ei ffrind.</a:t>
            </a:r>
          </a:p>
          <a:p>
            <a:pPr marL="0" indent="0" fontAlgn="t">
              <a:buNone/>
            </a:pPr>
            <a:r>
              <a:rPr lang="cy-GB" smtClean="0">
                <a:latin typeface="Century Gothic" panose="020B0502020202020204" pitchFamily="34" charset="0"/>
              </a:rPr>
              <a:t>Roedd Jack yn hacio cyfrifon pobl ac yn eu bygwth oni bai eu bod yn talu arian.</a:t>
            </a:r>
          </a:p>
          <a:p>
            <a:pPr marL="0" indent="0" fontAlgn="t">
              <a:buNone/>
            </a:pPr>
            <a:r>
              <a:rPr lang="cy-GB" smtClean="0">
                <a:latin typeface="Century Gothic" panose="020B0502020202020204" pitchFamily="34" charset="0"/>
              </a:rPr>
              <a:t>Gwnaeth Jack analluogi gwefan ei ysgol ac achosodd anhrefn! </a:t>
            </a:r>
          </a:p>
          <a:p>
            <a:pPr marL="0" indent="0" fontAlgn="t">
              <a:buNone/>
            </a:pPr>
            <a:endParaRPr lang="cy-GB" smtClean="0">
              <a:latin typeface="Century Gothic" panose="020B0502020202020204" pitchFamily="34" charset="0"/>
            </a:endParaRPr>
          </a:p>
          <a:p>
            <a:pPr marL="0" indent="0" fontAlgn="t">
              <a:buNone/>
            </a:pPr>
            <a:r>
              <a:rPr lang="cy-GB" b="1" u="sng" smtClean="0">
                <a:latin typeface="Century Gothic" panose="020B0502020202020204" pitchFamily="34" charset="0"/>
              </a:rPr>
              <a:t>Canlyniadau</a:t>
            </a:r>
          </a:p>
          <a:p>
            <a:pPr marL="0" indent="0" fontAlgn="t">
              <a:buNone/>
            </a:pPr>
            <a:r>
              <a:rPr lang="cy-GB" smtClean="0">
                <a:latin typeface="Century Gothic" panose="020B0502020202020204" pitchFamily="34" charset="0"/>
              </a:rPr>
              <a:t>Cafodd Jack ei arestio a’i gyhuddo o seiberdroseddu. Roedd wedi dweud celwydd, nid oedd ganddo swydd na gyrfa.</a:t>
            </a:r>
          </a:p>
          <a:p>
            <a:pPr marL="0" indent="0" fontAlgn="t">
              <a:buNone/>
            </a:pPr>
            <a:r>
              <a:rPr lang="cy-GB" smtClean="0">
                <a:latin typeface="Century Gothic" panose="020B0502020202020204" pitchFamily="34" charset="0"/>
              </a:rPr>
              <a:t>Cafodd Jack ei ddyfarnu’n euog o seiberdroseddu a rhoddwyd dedfryd ohiriedig yn y carchar a 150 o oriau o wasanaeth cymunedol iddo.</a:t>
            </a:r>
          </a:p>
          <a:p>
            <a:pPr marL="0" indent="0" fontAlgn="t">
              <a:buNone/>
            </a:pPr>
            <a:endParaRPr lang="cy-GB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7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1706"/>
            <a:ext cx="79248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cy-GB" smtClean="0">
                <a:latin typeface="Century Gothic" panose="020B0502020202020204" pitchFamily="34" charset="0"/>
              </a:rPr>
              <a:t>Pryd dechreuodd Jack </a:t>
            </a:r>
            <a:br>
              <a:rPr lang="cy-GB" smtClean="0">
                <a:latin typeface="Century Gothic" panose="020B0502020202020204" pitchFamily="34" charset="0"/>
              </a:rPr>
            </a:br>
            <a:r>
              <a:rPr lang="cy-GB" smtClean="0">
                <a:latin typeface="Century Gothic" panose="020B0502020202020204" pitchFamily="34" charset="0"/>
              </a:rPr>
              <a:t>dorri’r Gyfraith?</a:t>
            </a:r>
            <a:endParaRPr lang="cy-GB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" b="8176"/>
          <a:stretch/>
        </p:blipFill>
        <p:spPr bwMode="auto">
          <a:xfrm>
            <a:off x="1966202" y="2628901"/>
            <a:ext cx="5668796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11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r>
              <a:rPr lang="cy-GB" b="1" smtClean="0">
                <a:latin typeface="Century Gothic" panose="020B0502020202020204" pitchFamily="34" charset="0"/>
              </a:rPr>
              <a:t>Senarios Canlyniadau</a:t>
            </a:r>
            <a:endParaRPr lang="cy-GB" b="1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7" b="8303"/>
          <a:stretch/>
        </p:blipFill>
        <p:spPr bwMode="auto">
          <a:xfrm>
            <a:off x="1338263" y="1981200"/>
            <a:ext cx="707707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85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smtClean="0">
                <a:latin typeface="Century Gothic" panose="020B0502020202020204" pitchFamily="34" charset="0"/>
              </a:rPr>
              <a:t>Senario 1</a:t>
            </a:r>
            <a:endParaRPr lang="cy-GB" b="1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cy-GB" smtClean="0">
              <a:latin typeface="Comic Sans MS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cy-GB" smtClean="0">
                <a:latin typeface="Century Gothic" panose="020B0502020202020204" pitchFamily="34" charset="0"/>
                <a:ea typeface="Calibri"/>
                <a:cs typeface="Times New Roman"/>
              </a:rPr>
              <a:t>Torrodd Jack y gyfraith drwy ddefnyddio cyfrinair ei ffrind i brynu bwledi a chetris ar gyfer gêm. </a:t>
            </a:r>
          </a:p>
          <a:p>
            <a:pPr marL="0" indent="0" algn="ctr">
              <a:spcAft>
                <a:spcPts val="0"/>
              </a:spcAft>
              <a:buNone/>
            </a:pPr>
            <a:endParaRPr lang="cy-GB" sz="1400" smtClean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cy-GB" b="1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Pwy yw’r dioddefwyr?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cy-GB" b="1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Sut effeithiwyd arnynt?</a:t>
            </a:r>
            <a:endParaRPr lang="cy-GB" b="1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3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smtClean="0">
                <a:latin typeface="Century Gothic" panose="020B0502020202020204" pitchFamily="34" charset="0"/>
              </a:rPr>
              <a:t>Senario 2</a:t>
            </a:r>
            <a:endParaRPr lang="cy-GB" b="1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cy-GB" smtClean="0">
              <a:latin typeface="Comic Sans MS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cy-GB" smtClean="0">
                <a:latin typeface="Century Gothic" panose="020B0502020202020204" pitchFamily="34" charset="0"/>
                <a:ea typeface="Calibri"/>
                <a:cs typeface="Times New Roman"/>
              </a:rPr>
              <a:t>Torrodd Jack y gyfraith drwy fygwth pobl oni bai eu bod yn talu arian.</a:t>
            </a:r>
            <a:r>
              <a:rPr lang="cy-GB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cy-GB" smtClean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cy-GB" b="1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Pwy yw’r dioddefwyr?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cy-GB" b="1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Sut effeithiwyd arnynt?</a:t>
            </a:r>
            <a:endParaRPr lang="cy-GB" b="1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3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smtClean="0">
                <a:latin typeface="Century Gothic" panose="020B0502020202020204" pitchFamily="34" charset="0"/>
              </a:rPr>
              <a:t>Senario 3</a:t>
            </a:r>
            <a:endParaRPr lang="cy-GB" b="1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cy-GB" smtClean="0">
              <a:latin typeface="Comic Sans MS"/>
              <a:ea typeface="Calibri"/>
              <a:cs typeface="Calibri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cy-GB" smtClean="0">
                <a:latin typeface="Century Gothic" panose="020B0502020202020204" pitchFamily="34" charset="0"/>
                <a:ea typeface="Calibri"/>
                <a:cs typeface="Calibri"/>
              </a:rPr>
              <a:t>Torrodd Jack y gyfraith drwy analluogi gwefan ei ysgol?</a:t>
            </a:r>
            <a:r>
              <a:rPr lang="cy-GB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endParaRPr lang="cy-GB" smtClean="0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cy-GB" b="1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Pwy yw’r dioddefwyr?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cy-GB" b="1" smtClean="0">
                <a:solidFill>
                  <a:srgbClr val="0070C0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Sut effeithiwyd arnynt?</a:t>
            </a:r>
            <a:endParaRPr lang="cy-GB" b="1">
              <a:solidFill>
                <a:srgbClr val="0070C0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3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smtClean="0">
                <a:latin typeface="Century Gothic" panose="020B0502020202020204" pitchFamily="34" charset="0"/>
              </a:rPr>
              <a:t>Nod</a:t>
            </a:r>
            <a:endParaRPr lang="cy-GB" b="1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y-GB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y-GB" smtClean="0">
                <a:latin typeface="Century Gothic" panose="020B0502020202020204" pitchFamily="34" charset="0"/>
              </a:rPr>
              <a:t>Codi ymwybyddiaeth o seiberdroseddu</a:t>
            </a:r>
            <a:endParaRPr lang="cy-GB" sz="36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y-GB" b="1" smtClean="0">
                <a:latin typeface="Century Gothic" panose="020B0502020202020204" pitchFamily="34" charset="0"/>
              </a:rPr>
              <a:t>Llwybrau at lwyddiant</a:t>
            </a:r>
            <a:br>
              <a:rPr lang="cy-GB" b="1" smtClean="0">
                <a:latin typeface="Century Gothic" panose="020B0502020202020204" pitchFamily="34" charset="0"/>
              </a:rPr>
            </a:br>
            <a:r>
              <a:rPr lang="cy-GB" sz="3100" b="1" smtClean="0">
                <a:latin typeface="Century Gothic" panose="020B0502020202020204" pitchFamily="34" charset="0"/>
              </a:rPr>
              <a:t>Sut y gallwch ddefnyddio eich sgiliau seiber</a:t>
            </a:r>
            <a:endParaRPr lang="cy-GB" sz="3100" b="1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y-GB" sz="2000" smtClean="0">
                <a:latin typeface="Century Gothic" panose="020B0502020202020204" pitchFamily="34" charset="0"/>
              </a:rPr>
              <a:t>Mae diogelwch seiber yn cynnwys defnyddio technoleg a sgiliau i ddiogelu systemau, rhwydweithiau a data rhag ymosodiad.</a:t>
            </a:r>
            <a:endParaRPr lang="cy-GB" sz="2000">
              <a:latin typeface="Century Gothic" panose="020B0502020202020204" pitchFamily="34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4419600" y="3276600"/>
            <a:ext cx="1524000" cy="142136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8" name="TextBox 7"/>
          <p:cNvSpPr txBox="1"/>
          <p:nvPr/>
        </p:nvSpPr>
        <p:spPr>
          <a:xfrm>
            <a:off x="1066800" y="2667000"/>
            <a:ext cx="243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mtClean="0">
                <a:latin typeface="Century Gothic"/>
                <a:cs typeface="Century Gothic"/>
              </a:rPr>
              <a:t>Rheolwr Diogelwch Gwybodaeth £70K </a:t>
            </a:r>
            <a:endParaRPr lang="cy-GB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4876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mtClean="0">
                <a:latin typeface="Century Gothic"/>
                <a:cs typeface="Century Gothic"/>
              </a:rPr>
              <a:t>Cloddiwr Data £35K </a:t>
            </a:r>
            <a:endParaRPr lang="cy-GB"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544669"/>
            <a:ext cx="267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mtClean="0">
                <a:latin typeface="Century Gothic"/>
                <a:cs typeface="Century Gothic"/>
              </a:rPr>
              <a:t>Dadansoddwr Seiberdroseddu £35K </a:t>
            </a:r>
            <a:endParaRPr lang="cy-GB"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46114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mtClean="0">
                <a:latin typeface="Century Gothic"/>
                <a:cs typeface="Century Gothic"/>
              </a:rPr>
              <a:t>Dadansoddwr Diffygion Gwe £30K </a:t>
            </a:r>
            <a:endParaRPr lang="cy-GB">
              <a:latin typeface="Century Gothic"/>
              <a:cs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6600" y="3732477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mtClean="0">
                <a:latin typeface="Century Gothic"/>
                <a:cs typeface="Century Gothic"/>
              </a:rPr>
              <a:t>Ymchwilydd Gwaith Fforensig £40K </a:t>
            </a:r>
            <a:endParaRPr lang="cy-GB">
              <a:latin typeface="Century Gothic"/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282701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mtClean="0">
                <a:latin typeface="Century Gothic"/>
                <a:cs typeface="Century Gothic"/>
              </a:rPr>
              <a:t>Datblygwr Gemau £50-60K</a:t>
            </a:r>
            <a:endParaRPr lang="cy-GB"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53456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Os ydych yn meddu ar y sgiliau, </a:t>
            </a:r>
          </a:p>
          <a:p>
            <a:pPr algn="ctr"/>
            <a:r>
              <a:rPr lang="cy-GB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mae llawer o swyddi sy’n talu’n dda!</a:t>
            </a:r>
            <a:endParaRPr lang="cy-GB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8" name="Straight Arrow Connector 17"/>
          <p:cNvCxnSpPr>
            <a:endCxn id="8" idx="3"/>
          </p:cNvCxnSpPr>
          <p:nvPr/>
        </p:nvCxnSpPr>
        <p:spPr>
          <a:xfrm flipH="1" flipV="1">
            <a:off x="3505201" y="2990166"/>
            <a:ext cx="971788" cy="53740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614847" y="3886201"/>
            <a:ext cx="765121" cy="3094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05200" y="4202231"/>
            <a:ext cx="900786" cy="43368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860419" y="4476611"/>
            <a:ext cx="803554" cy="39319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1"/>
          </p:cNvCxnSpPr>
          <p:nvPr/>
        </p:nvCxnSpPr>
        <p:spPr>
          <a:xfrm flipH="1">
            <a:off x="5916730" y="3150176"/>
            <a:ext cx="941270" cy="40933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831280" y="3899578"/>
            <a:ext cx="1483920" cy="29142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000369" y="2362200"/>
            <a:ext cx="293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mtClean="0">
                <a:latin typeface="Century Gothic"/>
                <a:cs typeface="Century Gothic"/>
              </a:rPr>
              <a:t>Haciwr Moesegol £50K</a:t>
            </a:r>
            <a:endParaRPr lang="cy-GB">
              <a:latin typeface="Century Gothic"/>
              <a:cs typeface="Century Gothic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282368" y="2745157"/>
            <a:ext cx="188432" cy="56954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77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3600" b="1" smtClean="0">
                <a:latin typeface="Century Gothic" panose="020B0502020202020204" pitchFamily="34" charset="0"/>
              </a:rPr>
              <a:t>Beth ydych wedi’i ddysgu heddiw?</a:t>
            </a:r>
            <a:endParaRPr lang="cy-GB" sz="3600" b="1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y-GB" smtClean="0">
                <a:latin typeface="Comic Sans MS" pitchFamily="66" charset="0"/>
              </a:rPr>
              <a:t>    </a:t>
            </a:r>
            <a:r>
              <a:rPr lang="cy-GB" sz="3600" smtClean="0">
                <a:latin typeface="Century Gothic" panose="020B0502020202020204" pitchFamily="34" charset="0"/>
              </a:rPr>
              <a:t>Ar ôl gwers heddiw</a:t>
            </a:r>
            <a:br>
              <a:rPr lang="cy-GB" sz="3600" smtClean="0">
                <a:latin typeface="Century Gothic" panose="020B0502020202020204" pitchFamily="34" charset="0"/>
              </a:rPr>
            </a:br>
            <a:r>
              <a:rPr lang="cy-GB" sz="3600" smtClean="0">
                <a:latin typeface="Century Gothic" panose="020B0502020202020204" pitchFamily="34" charset="0"/>
              </a:rPr>
              <a:t>               rwyf bellach yn gwybod… </a:t>
            </a:r>
            <a:endParaRPr lang="cy-GB" sz="3600"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t="8775" b="8575"/>
          <a:stretch/>
        </p:blipFill>
        <p:spPr bwMode="auto">
          <a:xfrm>
            <a:off x="1291590" y="3551535"/>
            <a:ext cx="3337560" cy="1585646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843" b="9735"/>
          <a:stretch/>
        </p:blipFill>
        <p:spPr>
          <a:xfrm>
            <a:off x="4953000" y="3351842"/>
            <a:ext cx="3495949" cy="1601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666" t="44074" r="20833" b="21852"/>
          <a:stretch/>
        </p:blipFill>
        <p:spPr>
          <a:xfrm>
            <a:off x="3009900" y="4223336"/>
            <a:ext cx="3886200" cy="17526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70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>
            <a:noAutofit/>
          </a:bodyPr>
          <a:lstStyle/>
          <a:p>
            <a:r>
              <a:rPr lang="cy-GB" sz="3600" b="1" smtClean="0">
                <a:latin typeface="Century Gothic" panose="020B0502020202020204" pitchFamily="34" charset="0"/>
              </a:rPr>
              <a:t>Ar ôl y wers hon rwy’n…</a:t>
            </a:r>
            <a:endParaRPr lang="cy-GB" sz="3600" b="1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8229600" cy="55165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7000"/>
              </a:lnSpc>
            </a:pPr>
            <a:r>
              <a:rPr lang="cy-GB" sz="280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gallu esbonio beth yw seiberdroseddu.</a:t>
            </a:r>
            <a:endParaRPr lang="cy-GB" sz="70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</a:pPr>
            <a:r>
              <a:rPr lang="cy-GB" sz="280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gallu nodi’r camau a allai arwain at weithgarwch troseddol ar-lein.</a:t>
            </a:r>
            <a:endParaRPr lang="cy-GB" sz="70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</a:pPr>
            <a:r>
              <a:rPr lang="cy-GB" sz="280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gwybod beth yw’r Gyfraith mewn perthynas â seiberdroseddu</a:t>
            </a:r>
            <a:endParaRPr lang="cy-GB" sz="70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</a:pPr>
            <a:r>
              <a:rPr lang="cy-GB" sz="280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deall nad yw seiberdroseddu yn drosedd heb ddioddefwyr</a:t>
            </a:r>
            <a:endParaRPr lang="cy-GB" sz="80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</a:pPr>
            <a:r>
              <a:rPr lang="cy-GB" sz="280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ymwybodol o’r cyfleoedd gyrfa sydd ar agor i mi</a:t>
            </a:r>
          </a:p>
          <a:p>
            <a:pPr marL="457200" indent="-457200">
              <a:lnSpc>
                <a:spcPct val="107000"/>
              </a:lnSpc>
            </a:pPr>
            <a:r>
              <a:rPr lang="cy-GB" sz="280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gwybod at bwy y dylwn fynd i gael help</a:t>
            </a:r>
            <a:endParaRPr lang="cy-GB" sz="280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0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5715000"/>
            <a:ext cx="4953000" cy="1143000"/>
          </a:xfrm>
          <a:prstGeom prst="rect">
            <a:avLst/>
          </a:prstGeom>
          <a:solidFill>
            <a:srgbClr val="E1F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492"/>
            <a:ext cx="8229600" cy="1143000"/>
          </a:xfrm>
        </p:spPr>
        <p:txBody>
          <a:bodyPr/>
          <a:lstStyle/>
          <a:p>
            <a:r>
              <a:rPr lang="cy-GB" b="1" smtClean="0">
                <a:latin typeface="Century Gothic" panose="020B0502020202020204" pitchFamily="34" charset="0"/>
              </a:rPr>
              <a:t>Help a Chefnogaeth</a:t>
            </a:r>
            <a:endParaRPr lang="cy-GB" b="1">
              <a:latin typeface="Century Gothic" panose="020B0502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633" y="1274912"/>
            <a:ext cx="1498825" cy="196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20" y="1671950"/>
            <a:ext cx="2617344" cy="130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873728" y="3124200"/>
            <a:ext cx="2646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2000" b="1" spc="5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Oedolion y gellir</a:t>
            </a:r>
          </a:p>
          <a:p>
            <a:pPr algn="ctr"/>
            <a:r>
              <a:rPr lang="cy-GB" sz="2000" b="1" spc="5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ymddiried ynddynt</a:t>
            </a:r>
            <a:endParaRPr lang="cy-GB" sz="2000" b="1" spc="5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39419" y="3200400"/>
            <a:ext cx="26932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2000" b="1" cap="none" spc="5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Athro neu Berson</a:t>
            </a:r>
            <a:br>
              <a:rPr lang="cy-GB" sz="2000" b="1" cap="none" spc="5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</a:br>
            <a:r>
              <a:rPr lang="cy-GB" sz="2000" b="1" cap="none" spc="5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Diogelu Dynodedig</a:t>
            </a:r>
            <a:endParaRPr lang="cy-GB" sz="2000" b="1" cap="none" spc="5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89807" y="3657257"/>
            <a:ext cx="2469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2000" b="1" cap="none" spc="5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Swyddog Heddlu</a:t>
            </a:r>
            <a:br>
              <a:rPr lang="cy-GB" sz="2000" b="1" cap="none" spc="5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</a:br>
            <a:r>
              <a:rPr lang="cy-GB" sz="2000" b="1" cap="none" spc="5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Cymunedol Ysgol</a:t>
            </a:r>
            <a:endParaRPr lang="cy-GB" sz="2000" b="1" cap="none" spc="5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5715000"/>
            <a:ext cx="4114800" cy="1135684"/>
          </a:xfrm>
          <a:prstGeom prst="rect">
            <a:avLst/>
          </a:prstGeom>
          <a:solidFill>
            <a:srgbClr val="E1F4FF"/>
          </a:solidFill>
        </p:spPr>
      </p:pic>
      <p:sp>
        <p:nvSpPr>
          <p:cNvPr id="27" name="Rectangle 26"/>
          <p:cNvSpPr/>
          <p:nvPr/>
        </p:nvSpPr>
        <p:spPr>
          <a:xfrm>
            <a:off x="762000" y="4016514"/>
            <a:ext cx="2971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y-GB" sz="2000" b="1" spc="5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Tîm Seiberdroseddu</a:t>
            </a:r>
          </a:p>
          <a:p>
            <a:pPr algn="ctr"/>
            <a:r>
              <a:rPr lang="cy-GB" sz="2000" b="1" spc="5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Lleol</a:t>
            </a:r>
            <a:endParaRPr lang="cy-GB" sz="2000" b="1" spc="50">
              <a:ln w="9525" cmpd="sng">
                <a:noFill/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31" name="Picture 30" descr="Childline-Bitmap-Trans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95800"/>
            <a:ext cx="2607398" cy="1371600"/>
          </a:xfrm>
          <a:prstGeom prst="rect">
            <a:avLst/>
          </a:prstGeom>
        </p:spPr>
      </p:pic>
      <p:pic>
        <p:nvPicPr>
          <p:cNvPr id="6" name="Picture 5" descr="Meic-Cymru-Contact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267200"/>
            <a:ext cx="1828800" cy="1399032"/>
          </a:xfrm>
          <a:prstGeom prst="rect">
            <a:avLst/>
          </a:prstGeom>
        </p:spPr>
      </p:pic>
      <p:pic>
        <p:nvPicPr>
          <p:cNvPr id="14" name="Content Placeholder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1295400"/>
            <a:ext cx="168592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earless-org-Logo-Smal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72000"/>
            <a:ext cx="2242038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9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smtClean="0">
                <a:latin typeface="Century Gothic" panose="020B0502020202020204" pitchFamily="34" charset="0"/>
              </a:rPr>
              <a:t>Rydym yn dysgu…</a:t>
            </a:r>
            <a:endParaRPr lang="cy-GB" b="1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cy-GB" sz="3600" smtClean="0">
                <a:latin typeface="Century Gothic" panose="020B0502020202020204" pitchFamily="34" charset="0"/>
              </a:rPr>
              <a:t>Beth yw seiberdroseddu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cy-GB" sz="3600" smtClean="0">
                <a:latin typeface="Century Gothic" panose="020B0502020202020204" pitchFamily="34" charset="0"/>
              </a:rPr>
              <a:t>Beth yw’r Gyfraith mewn perthynas â seiberdroseddu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cy-GB" sz="3600" smtClean="0">
                <a:latin typeface="Century Gothic" panose="020B0502020202020204" pitchFamily="34" charset="0"/>
              </a:rPr>
              <a:t>Sut i ddefnyddio dyfeisiau digidol yn ddiogel ac yn gyfrifol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cy-GB" sz="3600" smtClean="0">
                <a:latin typeface="Century Gothic" panose="020B0502020202020204" pitchFamily="34" charset="0"/>
              </a:rPr>
              <a:t>Pam nad yw seiberdroseddu yn drosedd heb ddioddefwyr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cy-GB" sz="3600" smtClean="0">
                <a:latin typeface="Century Gothic" panose="020B0502020202020204" pitchFamily="34" charset="0"/>
              </a:rPr>
              <a:t>Pa gyfleoedd sydd yn y dyfodol i bobl ifanc sydd â sgiliau seiber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cy-GB" sz="3600" smtClean="0">
                <a:latin typeface="Century Gothic" panose="020B0502020202020204" pitchFamily="34" charset="0"/>
              </a:rPr>
              <a:t>Beth i’w wneud pan fydd angen help arnom</a:t>
            </a:r>
            <a:endParaRPr lang="cy-GB" sz="3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5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smtClean="0">
                <a:latin typeface="Century Gothic" panose="020B0502020202020204" pitchFamily="34" charset="0"/>
              </a:rPr>
              <a:t>Geiriau Allweddol</a:t>
            </a:r>
            <a:endParaRPr lang="cy-GB" b="1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y-GB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seiber </a:t>
            </a:r>
            <a:r>
              <a:rPr lang="cy-GB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drosedd</a:t>
            </a:r>
            <a:endParaRPr lang="cy-GB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y-GB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sgiliau </a:t>
            </a:r>
            <a:r>
              <a:rPr lang="cy-GB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seiber</a:t>
            </a:r>
            <a:endParaRPr lang="cy-GB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y-GB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canlyniadau</a:t>
            </a:r>
            <a:endParaRPr lang="cy-GB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y-GB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dioddefwr</a:t>
            </a:r>
            <a:endParaRPr lang="cy-GB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Century Gothic" panose="020B0502020202020204" pitchFamily="34" charset="0"/>
              </a:rPr>
              <a:t>cyber </a:t>
            </a:r>
            <a:r>
              <a:rPr lang="en-GB" sz="3600" b="1" dirty="0" smtClean="0">
                <a:latin typeface="Century Gothic" panose="020B0502020202020204" pitchFamily="34" charset="0"/>
              </a:rPr>
              <a:t>crime</a:t>
            </a:r>
            <a:endParaRPr lang="en-GB" sz="36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="1" dirty="0">
                <a:latin typeface="Century Gothic" panose="020B0502020202020204" pitchFamily="34" charset="0"/>
              </a:rPr>
              <a:t>cyber </a:t>
            </a:r>
            <a:r>
              <a:rPr lang="en-GB" sz="3600" b="1" dirty="0" smtClean="0">
                <a:latin typeface="Century Gothic" panose="020B0502020202020204" pitchFamily="34" charset="0"/>
              </a:rPr>
              <a:t>skills</a:t>
            </a:r>
            <a:endParaRPr lang="en-GB" sz="36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="1" dirty="0" smtClean="0">
                <a:latin typeface="Century Gothic" panose="020B0502020202020204" pitchFamily="34" charset="0"/>
              </a:rPr>
              <a:t>consequences</a:t>
            </a:r>
            <a:endParaRPr lang="en-GB" sz="36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="1" dirty="0" smtClean="0">
                <a:latin typeface="Century Gothic" panose="020B0502020202020204" pitchFamily="34" charset="0"/>
              </a:rPr>
              <a:t>victim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5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3882" y="1668322"/>
            <a:ext cx="71036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9600" b="1" smtClean="0">
                <a:ln w="57150" cmpd="sng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Cytuno </a:t>
            </a:r>
            <a:r>
              <a:rPr lang="cy-GB" sz="9600" b="1" cap="none" spc="0" smtClean="0">
                <a:ln w="57150" cmpd="sng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neu</a:t>
            </a:r>
          </a:p>
          <a:p>
            <a:pPr algn="ctr"/>
            <a:r>
              <a:rPr lang="cy-GB" sz="9600" b="1" smtClean="0">
                <a:ln w="57150" cmpd="sng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Anghytuno</a:t>
            </a:r>
            <a:endParaRPr lang="cy-GB" sz="9600" b="1" cap="none" spc="0">
              <a:ln w="57150" cmpd="sng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2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7"/>
          <p:cNvSpPr/>
          <p:nvPr/>
        </p:nvSpPr>
        <p:spPr>
          <a:xfrm>
            <a:off x="1130300" y="546100"/>
            <a:ext cx="7708900" cy="3644900"/>
          </a:xfrm>
          <a:prstGeom prst="wedgeRoundRectCallout">
            <a:avLst>
              <a:gd name="adj1" fmla="val -54570"/>
              <a:gd name="adj2" fmla="val 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6000" b="1" smtClean="0">
                <a:latin typeface="Century Gothic" panose="020B0502020202020204" pitchFamily="34" charset="0"/>
              </a:rPr>
              <a:t>Mae’n iawn rhannu eich cyfrinair â’ch ffrindiau agos. </a:t>
            </a:r>
            <a:endParaRPr lang="cy-GB" sz="6000" b="1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398" y="4648200"/>
            <a:ext cx="2779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Cytuno </a:t>
            </a:r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neu</a:t>
            </a:r>
          </a:p>
          <a:p>
            <a:pPr algn="ctr"/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Anghytuno</a:t>
            </a:r>
          </a:p>
        </p:txBody>
      </p:sp>
    </p:spTree>
    <p:extLst>
      <p:ext uri="{BB962C8B-B14F-4D97-AF65-F5344CB8AC3E}">
        <p14:creationId xmlns:p14="http://schemas.microsoft.com/office/powerpoint/2010/main" val="283603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ular Callout 16"/>
          <p:cNvSpPr/>
          <p:nvPr/>
        </p:nvSpPr>
        <p:spPr>
          <a:xfrm>
            <a:off x="1130300" y="546100"/>
            <a:ext cx="7556500" cy="3492501"/>
          </a:xfrm>
          <a:prstGeom prst="wedgeRoundRectCallout">
            <a:avLst>
              <a:gd name="adj1" fmla="val -54570"/>
              <a:gd name="adj2" fmla="val 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6000" b="1" smtClean="0">
                <a:latin typeface="Century Gothic" panose="020B0502020202020204" pitchFamily="34" charset="0"/>
              </a:rPr>
              <a:t>Mae’n hwyl dyfalu cyfrinair rhywun arall.</a:t>
            </a:r>
            <a:endParaRPr lang="cy-GB" sz="6000" b="1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398" y="4648200"/>
            <a:ext cx="2779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Cytuno </a:t>
            </a:r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neu</a:t>
            </a:r>
          </a:p>
          <a:p>
            <a:pPr algn="ctr"/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Anghytuno</a:t>
            </a:r>
          </a:p>
        </p:txBody>
      </p:sp>
    </p:spTree>
    <p:extLst>
      <p:ext uri="{BB962C8B-B14F-4D97-AF65-F5344CB8AC3E}">
        <p14:creationId xmlns:p14="http://schemas.microsoft.com/office/powerpoint/2010/main" val="181212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ular Callout 16"/>
          <p:cNvSpPr/>
          <p:nvPr/>
        </p:nvSpPr>
        <p:spPr>
          <a:xfrm>
            <a:off x="1130300" y="228600"/>
            <a:ext cx="7556500" cy="4495800"/>
          </a:xfrm>
          <a:prstGeom prst="wedgeRoundRectCallout">
            <a:avLst>
              <a:gd name="adj1" fmla="val -51820"/>
              <a:gd name="adj2" fmla="val 65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4800" b="1" smtClean="0">
                <a:latin typeface="Century Gothic"/>
                <a:cs typeface="Century Gothic"/>
              </a:rPr>
              <a:t>Mae’n ddoniol postio statws ar gyfrif cyfryngau cymdeithasol fy ffrind heb yn wybod iddo.</a:t>
            </a:r>
            <a:endParaRPr lang="cy-GB" sz="4800" b="1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398" y="4724400"/>
            <a:ext cx="2779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Cytuno </a:t>
            </a:r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neu</a:t>
            </a:r>
          </a:p>
          <a:p>
            <a:pPr algn="ctr"/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Anghytuno</a:t>
            </a:r>
          </a:p>
        </p:txBody>
      </p:sp>
    </p:spTree>
    <p:extLst>
      <p:ext uri="{BB962C8B-B14F-4D97-AF65-F5344CB8AC3E}">
        <p14:creationId xmlns:p14="http://schemas.microsoft.com/office/powerpoint/2010/main" val="115945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ular Callout 16"/>
          <p:cNvSpPr/>
          <p:nvPr/>
        </p:nvSpPr>
        <p:spPr>
          <a:xfrm>
            <a:off x="1130300" y="457200"/>
            <a:ext cx="7556500" cy="3886200"/>
          </a:xfrm>
          <a:prstGeom prst="wedgeRoundRectCallout">
            <a:avLst>
              <a:gd name="adj1" fmla="val -54570"/>
              <a:gd name="adj2" fmla="val 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6000" b="1" smtClean="0">
                <a:latin typeface="Century Gothic" panose="020B0502020202020204" pitchFamily="34" charset="0"/>
              </a:rPr>
              <a:t>Y rhan orau o gemau yw </a:t>
            </a:r>
            <a:br>
              <a:rPr lang="cy-GB" sz="6000" b="1" smtClean="0">
                <a:latin typeface="Century Gothic" panose="020B0502020202020204" pitchFamily="34" charset="0"/>
              </a:rPr>
            </a:br>
            <a:r>
              <a:rPr lang="cy-GB" sz="6000" b="1" smtClean="0">
                <a:latin typeface="Century Gothic" panose="020B0502020202020204" pitchFamily="34" charset="0"/>
              </a:rPr>
              <a:t>eu haddasu  (‘modding’).</a:t>
            </a:r>
            <a:endParaRPr lang="cy-GB" sz="6000" b="1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398" y="4648200"/>
            <a:ext cx="2779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</a:rPr>
              <a:t>Cytuno </a:t>
            </a:r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neu</a:t>
            </a:r>
          </a:p>
          <a:p>
            <a:pPr algn="ctr"/>
            <a:r>
              <a:rPr lang="cy-GB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Anghytuno</a:t>
            </a:r>
          </a:p>
        </p:txBody>
      </p:sp>
    </p:spTree>
    <p:extLst>
      <p:ext uri="{BB962C8B-B14F-4D97-AF65-F5344CB8AC3E}">
        <p14:creationId xmlns:p14="http://schemas.microsoft.com/office/powerpoint/2010/main" val="379411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621</Words>
  <Application>Microsoft Macintosh PowerPoint</Application>
  <PresentationFormat>On-screen Show (4:3)</PresentationFormat>
  <Paragraphs>125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Peidiwch â Chamu at Seiber Droseddu  Don’t Cross the Line to Cyber Crime</vt:lpstr>
      <vt:lpstr>Nod</vt:lpstr>
      <vt:lpstr>Rydym yn dysgu…</vt:lpstr>
      <vt:lpstr>Geiriau Allweddol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Cyflawnir seiberdroseddu…</vt:lpstr>
      <vt:lpstr>Peidiwch â Chamu at Seiberdroseddu</vt:lpstr>
      <vt:lpstr>Gweithgaredd Jig-so</vt:lpstr>
      <vt:lpstr>PowerPoint Presentation</vt:lpstr>
      <vt:lpstr>PowerPoint Presentation</vt:lpstr>
      <vt:lpstr>Senarios Canlyniadau</vt:lpstr>
      <vt:lpstr>Senario 1</vt:lpstr>
      <vt:lpstr>Senario 2</vt:lpstr>
      <vt:lpstr>Senario 3</vt:lpstr>
      <vt:lpstr>Llwybrau at lwyddiant Sut y gallwch ddefnyddio eich sgiliau seiber</vt:lpstr>
      <vt:lpstr>Beth ydych wedi’i ddysgu heddiw?</vt:lpstr>
      <vt:lpstr>Ar ôl y wers hon rwy’n…</vt:lpstr>
      <vt:lpstr>Help a Chefnogaeth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cross the line  to cyber crime</dc:title>
  <dc:creator>fAITH</dc:creator>
  <cp:lastModifiedBy>SchoolBeat Web Team</cp:lastModifiedBy>
  <cp:revision>103</cp:revision>
  <cp:lastPrinted>2018-06-08T08:09:34Z</cp:lastPrinted>
  <dcterms:created xsi:type="dcterms:W3CDTF">2018-05-14T13:39:51Z</dcterms:created>
  <dcterms:modified xsi:type="dcterms:W3CDTF">2018-09-07T14:45:02Z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976328fa-73c8-4c5e-990d-649ef0fe45d8</vt:lpwstr>
  </property>
  <property fmtid="{D5CDD505-2E9C-101B-9397-08002B2CF9AE}" pid="3" name="Classification">
    <vt:lpwstr>OFFICIAL</vt:lpwstr>
  </property>
  <property fmtid="{D5CDD505-2E9C-101B-9397-08002B2CF9AE}" pid="4" name="Visibility">
    <vt:lpwstr>NOT VISIBLE</vt:lpwstr>
  </property>
</Properties>
</file>